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sldIdLst>
    <p:sldId id="256" r:id="rId2"/>
    <p:sldId id="261" r:id="rId3"/>
    <p:sldId id="260" r:id="rId4"/>
    <p:sldId id="257" r:id="rId5"/>
    <p:sldId id="266" r:id="rId6"/>
    <p:sldId id="267" r:id="rId7"/>
    <p:sldId id="268" r:id="rId8"/>
    <p:sldId id="258" r:id="rId9"/>
    <p:sldId id="270" r:id="rId10"/>
    <p:sldId id="264" r:id="rId11"/>
    <p:sldId id="265" r:id="rId12"/>
    <p:sldId id="269" r:id="rId13"/>
    <p:sldId id="271" r:id="rId14"/>
    <p:sldId id="272" r:id="rId15"/>
    <p:sldId id="273" r:id="rId16"/>
    <p:sldId id="274" r:id="rId17"/>
    <p:sldId id="275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EE0FEA-3830-19AE-8888-4331B63C508A}" v="1154" dt="2024-11-26T01:56:00.4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B2B8AF-5E6F-4F2E-896D-BAAA772D91C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331E498-5A94-48F9-BC37-332B933C3B20}">
      <dgm:prSet/>
      <dgm:spPr/>
      <dgm:t>
        <a:bodyPr/>
        <a:lstStyle/>
        <a:p>
          <a:r>
            <a:rPr lang="en-US"/>
            <a:t>A vector database is a collection of data stored as </a:t>
          </a:r>
          <a:r>
            <a:rPr lang="en-US" b="1"/>
            <a:t>mathematical representations</a:t>
          </a:r>
          <a:r>
            <a:rPr lang="en-US"/>
            <a:t>.</a:t>
          </a:r>
        </a:p>
      </dgm:t>
    </dgm:pt>
    <dgm:pt modelId="{B7DBEAF3-DB64-4B52-A41D-248817808747}" type="parTrans" cxnId="{8E008F76-45BF-43A1-AD61-B4184BCC95F4}">
      <dgm:prSet/>
      <dgm:spPr/>
      <dgm:t>
        <a:bodyPr/>
        <a:lstStyle/>
        <a:p>
          <a:endParaRPr lang="en-US"/>
        </a:p>
      </dgm:t>
    </dgm:pt>
    <dgm:pt modelId="{C27EF1FC-9346-45AF-B54E-945C7C7B1011}" type="sibTrans" cxnId="{8E008F76-45BF-43A1-AD61-B4184BCC95F4}">
      <dgm:prSet/>
      <dgm:spPr/>
      <dgm:t>
        <a:bodyPr/>
        <a:lstStyle/>
        <a:p>
          <a:endParaRPr lang="en-US"/>
        </a:p>
      </dgm:t>
    </dgm:pt>
    <dgm:pt modelId="{4DA15887-9DC5-430E-A79A-E79D00CF7E53}">
      <dgm:prSet/>
      <dgm:spPr/>
      <dgm:t>
        <a:bodyPr/>
        <a:lstStyle/>
        <a:p>
          <a:r>
            <a:rPr lang="en-US"/>
            <a:t>Optimized to store, index, and query </a:t>
          </a:r>
          <a:r>
            <a:rPr lang="en-US" b="1"/>
            <a:t>vectorized data</a:t>
          </a:r>
          <a:r>
            <a:rPr lang="en-US"/>
            <a:t>, representing the </a:t>
          </a:r>
          <a:r>
            <a:rPr lang="en-US" b="1"/>
            <a:t>semantic meaning</a:t>
          </a:r>
          <a:r>
            <a:rPr lang="en-US"/>
            <a:t> of unstructured data (e.g., text, images, audio).</a:t>
          </a:r>
        </a:p>
      </dgm:t>
    </dgm:pt>
    <dgm:pt modelId="{4B49FF9F-C922-47F1-B3D7-08104E8ED0A5}" type="parTrans" cxnId="{5C8259BA-75E3-40A6-8AA4-B9A89FC1F9C3}">
      <dgm:prSet/>
      <dgm:spPr/>
      <dgm:t>
        <a:bodyPr/>
        <a:lstStyle/>
        <a:p>
          <a:endParaRPr lang="en-US"/>
        </a:p>
      </dgm:t>
    </dgm:pt>
    <dgm:pt modelId="{F42985BE-9179-49FB-B01C-9D181D04BF10}" type="sibTrans" cxnId="{5C8259BA-75E3-40A6-8AA4-B9A89FC1F9C3}">
      <dgm:prSet/>
      <dgm:spPr/>
      <dgm:t>
        <a:bodyPr/>
        <a:lstStyle/>
        <a:p>
          <a:endParaRPr lang="en-US"/>
        </a:p>
      </dgm:t>
    </dgm:pt>
    <dgm:pt modelId="{6595BEC2-808D-4FF3-A5CE-10B727ADFBC3}">
      <dgm:prSet/>
      <dgm:spPr/>
      <dgm:t>
        <a:bodyPr/>
        <a:lstStyle/>
        <a:p>
          <a:r>
            <a:rPr lang="en-US"/>
            <a:t>Data is identified using </a:t>
          </a:r>
          <a:r>
            <a:rPr lang="en-US" b="1"/>
            <a:t>similarity metrics</a:t>
          </a:r>
          <a:r>
            <a:rPr lang="en-US"/>
            <a:t> instead of exact matches, enabling </a:t>
          </a:r>
          <a:r>
            <a:rPr lang="en-US" b="1"/>
            <a:t>contextual understanding</a:t>
          </a:r>
          <a:r>
            <a:rPr lang="en-US"/>
            <a:t> of data.</a:t>
          </a:r>
        </a:p>
      </dgm:t>
    </dgm:pt>
    <dgm:pt modelId="{ED745F4D-C448-46C9-837E-49C408F2FFB4}" type="parTrans" cxnId="{122CF59C-BF98-4CE8-A45E-2288B030464E}">
      <dgm:prSet/>
      <dgm:spPr/>
      <dgm:t>
        <a:bodyPr/>
        <a:lstStyle/>
        <a:p>
          <a:endParaRPr lang="en-US"/>
        </a:p>
      </dgm:t>
    </dgm:pt>
    <dgm:pt modelId="{908466E8-DAFF-44C2-BCE3-129B5B518B7C}" type="sibTrans" cxnId="{122CF59C-BF98-4CE8-A45E-2288B030464E}">
      <dgm:prSet/>
      <dgm:spPr/>
      <dgm:t>
        <a:bodyPr/>
        <a:lstStyle/>
        <a:p>
          <a:endParaRPr lang="en-US"/>
        </a:p>
      </dgm:t>
    </dgm:pt>
    <dgm:pt modelId="{FA334A58-F324-409F-850C-1EEDF9BBB775}" type="pres">
      <dgm:prSet presAssocID="{5EB2B8AF-5E6F-4F2E-896D-BAAA772D91C1}" presName="linear" presStyleCnt="0">
        <dgm:presLayoutVars>
          <dgm:animLvl val="lvl"/>
          <dgm:resizeHandles val="exact"/>
        </dgm:presLayoutVars>
      </dgm:prSet>
      <dgm:spPr/>
    </dgm:pt>
    <dgm:pt modelId="{9B88E56D-3A0B-4DB9-AFEC-D83C9E6997D1}" type="pres">
      <dgm:prSet presAssocID="{7331E498-5A94-48F9-BC37-332B933C3B2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F66BC87-1CA3-42AF-913E-E3EAD3D65C38}" type="pres">
      <dgm:prSet presAssocID="{C27EF1FC-9346-45AF-B54E-945C7C7B1011}" presName="spacer" presStyleCnt="0"/>
      <dgm:spPr/>
    </dgm:pt>
    <dgm:pt modelId="{97E11AF4-6D99-4C1E-B6DB-50B6E450DC80}" type="pres">
      <dgm:prSet presAssocID="{4DA15887-9DC5-430E-A79A-E79D00CF7E5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2012CFF-89C8-4028-839C-4F88A41FDDC4}" type="pres">
      <dgm:prSet presAssocID="{F42985BE-9179-49FB-B01C-9D181D04BF10}" presName="spacer" presStyleCnt="0"/>
      <dgm:spPr/>
    </dgm:pt>
    <dgm:pt modelId="{6ED8D62C-184F-4E02-992D-AEC956DBCF06}" type="pres">
      <dgm:prSet presAssocID="{6595BEC2-808D-4FF3-A5CE-10B727ADFBC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E182315-8B32-4F4C-9193-6D87EAFD3C43}" type="presOf" srcId="{4DA15887-9DC5-430E-A79A-E79D00CF7E53}" destId="{97E11AF4-6D99-4C1E-B6DB-50B6E450DC80}" srcOrd="0" destOrd="0" presId="urn:microsoft.com/office/officeart/2005/8/layout/vList2"/>
    <dgm:cxn modelId="{8E008F76-45BF-43A1-AD61-B4184BCC95F4}" srcId="{5EB2B8AF-5E6F-4F2E-896D-BAAA772D91C1}" destId="{7331E498-5A94-48F9-BC37-332B933C3B20}" srcOrd="0" destOrd="0" parTransId="{B7DBEAF3-DB64-4B52-A41D-248817808747}" sibTransId="{C27EF1FC-9346-45AF-B54E-945C7C7B1011}"/>
    <dgm:cxn modelId="{122CF59C-BF98-4CE8-A45E-2288B030464E}" srcId="{5EB2B8AF-5E6F-4F2E-896D-BAAA772D91C1}" destId="{6595BEC2-808D-4FF3-A5CE-10B727ADFBC3}" srcOrd="2" destOrd="0" parTransId="{ED745F4D-C448-46C9-837E-49C408F2FFB4}" sibTransId="{908466E8-DAFF-44C2-BCE3-129B5B518B7C}"/>
    <dgm:cxn modelId="{5C8259BA-75E3-40A6-8AA4-B9A89FC1F9C3}" srcId="{5EB2B8AF-5E6F-4F2E-896D-BAAA772D91C1}" destId="{4DA15887-9DC5-430E-A79A-E79D00CF7E53}" srcOrd="1" destOrd="0" parTransId="{4B49FF9F-C922-47F1-B3D7-08104E8ED0A5}" sibTransId="{F42985BE-9179-49FB-B01C-9D181D04BF10}"/>
    <dgm:cxn modelId="{A93404C8-CE7E-4EC2-BC50-C570B57ACE22}" type="presOf" srcId="{7331E498-5A94-48F9-BC37-332B933C3B20}" destId="{9B88E56D-3A0B-4DB9-AFEC-D83C9E6997D1}" srcOrd="0" destOrd="0" presId="urn:microsoft.com/office/officeart/2005/8/layout/vList2"/>
    <dgm:cxn modelId="{616FF8DD-BEA8-4F89-BD63-B1CD4E6D059C}" type="presOf" srcId="{5EB2B8AF-5E6F-4F2E-896D-BAAA772D91C1}" destId="{FA334A58-F324-409F-850C-1EEDF9BBB775}" srcOrd="0" destOrd="0" presId="urn:microsoft.com/office/officeart/2005/8/layout/vList2"/>
    <dgm:cxn modelId="{1F771EDE-F2A3-4C03-958A-972570EB93A7}" type="presOf" srcId="{6595BEC2-808D-4FF3-A5CE-10B727ADFBC3}" destId="{6ED8D62C-184F-4E02-992D-AEC956DBCF06}" srcOrd="0" destOrd="0" presId="urn:microsoft.com/office/officeart/2005/8/layout/vList2"/>
    <dgm:cxn modelId="{F881B0DE-A251-46C3-961D-52A5442B1257}" type="presParOf" srcId="{FA334A58-F324-409F-850C-1EEDF9BBB775}" destId="{9B88E56D-3A0B-4DB9-AFEC-D83C9E6997D1}" srcOrd="0" destOrd="0" presId="urn:microsoft.com/office/officeart/2005/8/layout/vList2"/>
    <dgm:cxn modelId="{593589F1-B9E0-403F-9116-33BAEB7E2246}" type="presParOf" srcId="{FA334A58-F324-409F-850C-1EEDF9BBB775}" destId="{9F66BC87-1CA3-42AF-913E-E3EAD3D65C38}" srcOrd="1" destOrd="0" presId="urn:microsoft.com/office/officeart/2005/8/layout/vList2"/>
    <dgm:cxn modelId="{A07F6C09-4FEA-4E93-AA59-D13E22D2CB1D}" type="presParOf" srcId="{FA334A58-F324-409F-850C-1EEDF9BBB775}" destId="{97E11AF4-6D99-4C1E-B6DB-50B6E450DC80}" srcOrd="2" destOrd="0" presId="urn:microsoft.com/office/officeart/2005/8/layout/vList2"/>
    <dgm:cxn modelId="{F5E45B07-2DC3-414E-9CAD-44350CBD8344}" type="presParOf" srcId="{FA334A58-F324-409F-850C-1EEDF9BBB775}" destId="{72012CFF-89C8-4028-839C-4F88A41FDDC4}" srcOrd="3" destOrd="0" presId="urn:microsoft.com/office/officeart/2005/8/layout/vList2"/>
    <dgm:cxn modelId="{2623FAE0-FDF2-444F-8958-B23B88CCF020}" type="presParOf" srcId="{FA334A58-F324-409F-850C-1EEDF9BBB775}" destId="{6ED8D62C-184F-4E02-992D-AEC956DBCF0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94D639-EAD5-47EE-A8E9-1FB1E106321B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EF865350-8171-45EC-AB4A-6A7E5A56FD27}">
      <dgm:prSet/>
      <dgm:spPr/>
      <dgm:t>
        <a:bodyPr/>
        <a:lstStyle/>
        <a:p>
          <a:r>
            <a:rPr lang="en-US" b="1" dirty="0"/>
            <a:t>Speed and performance:</a:t>
          </a:r>
          <a:r>
            <a:rPr lang="en-US" dirty="0"/>
            <a:t> Vector databases use advanced indexing techniques, such as nearest neighbor search, to enable fast and efficient querying, even with large datasets.</a:t>
          </a:r>
        </a:p>
      </dgm:t>
    </dgm:pt>
    <dgm:pt modelId="{82AA00DE-A7E4-498A-B0BC-FF118707EA55}" type="parTrans" cxnId="{507A7F49-47D1-4351-9906-48107BD708AD}">
      <dgm:prSet/>
      <dgm:spPr/>
      <dgm:t>
        <a:bodyPr/>
        <a:lstStyle/>
        <a:p>
          <a:endParaRPr lang="en-US"/>
        </a:p>
      </dgm:t>
    </dgm:pt>
    <dgm:pt modelId="{CA3209BA-D665-4FA4-81CC-48106DB87076}" type="sibTrans" cxnId="{507A7F49-47D1-4351-9906-48107BD708AD}">
      <dgm:prSet/>
      <dgm:spPr/>
      <dgm:t>
        <a:bodyPr/>
        <a:lstStyle/>
        <a:p>
          <a:endParaRPr lang="en-US"/>
        </a:p>
      </dgm:t>
    </dgm:pt>
    <dgm:pt modelId="{F7E0BF09-F88D-42BB-9573-37BCC48048A6}">
      <dgm:prSet/>
      <dgm:spPr/>
      <dgm:t>
        <a:bodyPr/>
        <a:lstStyle/>
        <a:p>
          <a:r>
            <a:rPr lang="en-US" b="1" dirty="0"/>
            <a:t>Scalability:</a:t>
          </a:r>
          <a:r>
            <a:rPr lang="en-US" dirty="0"/>
            <a:t> They can handle massive datasets by scaling horizontally, allowing for efficient management of increasing data volumes and query demands.</a:t>
          </a:r>
        </a:p>
      </dgm:t>
    </dgm:pt>
    <dgm:pt modelId="{1A5B345D-D5A6-4EB3-A4F5-26C0F6B7AA0B}" type="parTrans" cxnId="{7F0CA015-80B9-4285-B66A-3B6A808D2F86}">
      <dgm:prSet/>
      <dgm:spPr/>
      <dgm:t>
        <a:bodyPr/>
        <a:lstStyle/>
        <a:p>
          <a:endParaRPr lang="en-US"/>
        </a:p>
      </dgm:t>
    </dgm:pt>
    <dgm:pt modelId="{0A895864-2B5A-4C6B-9D37-0FE2AD567CA7}" type="sibTrans" cxnId="{7F0CA015-80B9-4285-B66A-3B6A808D2F86}">
      <dgm:prSet/>
      <dgm:spPr/>
      <dgm:t>
        <a:bodyPr/>
        <a:lstStyle/>
        <a:p>
          <a:endParaRPr lang="en-US"/>
        </a:p>
      </dgm:t>
    </dgm:pt>
    <dgm:pt modelId="{764F19A0-5110-4650-B7CA-2903799F2BCD}">
      <dgm:prSet/>
      <dgm:spPr/>
      <dgm:t>
        <a:bodyPr/>
        <a:lstStyle/>
        <a:p>
          <a:r>
            <a:rPr lang="en-US" b="1" dirty="0"/>
            <a:t>Lower cost of ownership:</a:t>
          </a:r>
          <a:r>
            <a:rPr lang="en-US" dirty="0"/>
            <a:t> </a:t>
          </a:r>
          <a:r>
            <a:rPr lang="en-US" dirty="0">
              <a:latin typeface="Gill Sans Nova"/>
            </a:rPr>
            <a:t>By</a:t>
          </a:r>
          <a:r>
            <a:rPr lang="en-US" dirty="0"/>
            <a:t> enabling faster data retrieval and model training, vector databases reduce computational costs, improving the efficiency of machine learning processes.</a:t>
          </a:r>
        </a:p>
      </dgm:t>
    </dgm:pt>
    <dgm:pt modelId="{BF1C3026-C115-43E6-8521-B33AD8245682}" type="parTrans" cxnId="{0A41E9B8-AC4F-408B-B790-5B8123C5C46F}">
      <dgm:prSet/>
      <dgm:spPr/>
      <dgm:t>
        <a:bodyPr/>
        <a:lstStyle/>
        <a:p>
          <a:endParaRPr lang="en-US"/>
        </a:p>
      </dgm:t>
    </dgm:pt>
    <dgm:pt modelId="{83C8B0CF-2E2E-4724-90F3-D166F0095CAE}" type="sibTrans" cxnId="{0A41E9B8-AC4F-408B-B790-5B8123C5C46F}">
      <dgm:prSet/>
      <dgm:spPr/>
      <dgm:t>
        <a:bodyPr/>
        <a:lstStyle/>
        <a:p>
          <a:endParaRPr lang="en-US"/>
        </a:p>
      </dgm:t>
    </dgm:pt>
    <dgm:pt modelId="{36DABDBB-1C26-4A78-BB7D-FD29030937F1}">
      <dgm:prSet/>
      <dgm:spPr/>
      <dgm:t>
        <a:bodyPr/>
        <a:lstStyle/>
        <a:p>
          <a:r>
            <a:rPr lang="en-US" b="1" dirty="0"/>
            <a:t>Data management:</a:t>
          </a:r>
          <a:r>
            <a:rPr lang="en-US" dirty="0"/>
            <a:t> Vector databases provide built-in features for seamlessly updating and inserting new unstructured data, simplifying data management tasks.</a:t>
          </a:r>
        </a:p>
      </dgm:t>
    </dgm:pt>
    <dgm:pt modelId="{22D01B70-B94F-482C-AE77-826DFFBE112E}" type="parTrans" cxnId="{3DCBB656-79A7-45A1-B1B7-EF811BE591C2}">
      <dgm:prSet/>
      <dgm:spPr/>
      <dgm:t>
        <a:bodyPr/>
        <a:lstStyle/>
        <a:p>
          <a:endParaRPr lang="en-US"/>
        </a:p>
      </dgm:t>
    </dgm:pt>
    <dgm:pt modelId="{B7AC653D-E861-4A33-8DF3-774827661D3D}" type="sibTrans" cxnId="{3DCBB656-79A7-45A1-B1B7-EF811BE591C2}">
      <dgm:prSet/>
      <dgm:spPr/>
      <dgm:t>
        <a:bodyPr/>
        <a:lstStyle/>
        <a:p>
          <a:endParaRPr lang="en-US"/>
        </a:p>
      </dgm:t>
    </dgm:pt>
    <dgm:pt modelId="{FC631DF6-F053-4887-928F-E84C69AB1B8E}">
      <dgm:prSet/>
      <dgm:spPr/>
      <dgm:t>
        <a:bodyPr/>
        <a:lstStyle/>
        <a:p>
          <a:r>
            <a:rPr lang="en-US" b="1" dirty="0"/>
            <a:t>Flexibility: </a:t>
          </a:r>
          <a:r>
            <a:rPr lang="en-US" dirty="0"/>
            <a:t>They can store and manage various types of unstructured data (text, images, audio), making them highly adaptable for different AI and machine learning applications.</a:t>
          </a:r>
        </a:p>
      </dgm:t>
    </dgm:pt>
    <dgm:pt modelId="{B7A196DD-0215-4C3E-A516-1DD09473B959}" type="parTrans" cxnId="{788EC0AD-841A-49CC-8782-6C769C0EE203}">
      <dgm:prSet/>
      <dgm:spPr/>
      <dgm:t>
        <a:bodyPr/>
        <a:lstStyle/>
        <a:p>
          <a:endParaRPr lang="en-US"/>
        </a:p>
      </dgm:t>
    </dgm:pt>
    <dgm:pt modelId="{7B683352-F408-44C3-98A9-91886C54DE6C}" type="sibTrans" cxnId="{788EC0AD-841A-49CC-8782-6C769C0EE203}">
      <dgm:prSet/>
      <dgm:spPr/>
      <dgm:t>
        <a:bodyPr/>
        <a:lstStyle/>
        <a:p>
          <a:endParaRPr lang="en-US"/>
        </a:p>
      </dgm:t>
    </dgm:pt>
    <dgm:pt modelId="{6C6C1DC7-2E9A-4273-9310-82065566BCCA}" type="pres">
      <dgm:prSet presAssocID="{5D94D639-EAD5-47EE-A8E9-1FB1E106321B}" presName="linear" presStyleCnt="0">
        <dgm:presLayoutVars>
          <dgm:animLvl val="lvl"/>
          <dgm:resizeHandles val="exact"/>
        </dgm:presLayoutVars>
      </dgm:prSet>
      <dgm:spPr/>
    </dgm:pt>
    <dgm:pt modelId="{E073E7B7-D547-449D-87E9-92AB64157D30}" type="pres">
      <dgm:prSet presAssocID="{EF865350-8171-45EC-AB4A-6A7E5A56FD2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8AB9C59-1819-4530-9355-F2732D4154E8}" type="pres">
      <dgm:prSet presAssocID="{CA3209BA-D665-4FA4-81CC-48106DB87076}" presName="spacer" presStyleCnt="0"/>
      <dgm:spPr/>
    </dgm:pt>
    <dgm:pt modelId="{373A1D1F-F536-4476-8E6A-43BE772DF0B0}" type="pres">
      <dgm:prSet presAssocID="{F7E0BF09-F88D-42BB-9573-37BCC48048A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04B0276-4338-44B2-BB9F-195BFFB4E13D}" type="pres">
      <dgm:prSet presAssocID="{0A895864-2B5A-4C6B-9D37-0FE2AD567CA7}" presName="spacer" presStyleCnt="0"/>
      <dgm:spPr/>
    </dgm:pt>
    <dgm:pt modelId="{0B5F302C-B551-4D06-BC3B-41F2E627CC44}" type="pres">
      <dgm:prSet presAssocID="{764F19A0-5110-4650-B7CA-2903799F2BC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B7C5A58-CAFF-42BE-B36A-E491EB372E08}" type="pres">
      <dgm:prSet presAssocID="{83C8B0CF-2E2E-4724-90F3-D166F0095CAE}" presName="spacer" presStyleCnt="0"/>
      <dgm:spPr/>
    </dgm:pt>
    <dgm:pt modelId="{79968072-7E9E-4F88-8D07-F076D16BAAD9}" type="pres">
      <dgm:prSet presAssocID="{36DABDBB-1C26-4A78-BB7D-FD29030937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E41737F-3D13-4EAB-A376-EF34E5D4429A}" type="pres">
      <dgm:prSet presAssocID="{B7AC653D-E861-4A33-8DF3-774827661D3D}" presName="spacer" presStyleCnt="0"/>
      <dgm:spPr/>
    </dgm:pt>
    <dgm:pt modelId="{761D2934-0D80-421F-B56D-3CF7DA0CFC97}" type="pres">
      <dgm:prSet presAssocID="{FC631DF6-F053-4887-928F-E84C69AB1B8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EAFD903-16DD-41D3-B3F5-36F15AA4D00A}" type="presOf" srcId="{36DABDBB-1C26-4A78-BB7D-FD29030937F1}" destId="{79968072-7E9E-4F88-8D07-F076D16BAAD9}" srcOrd="0" destOrd="0" presId="urn:microsoft.com/office/officeart/2005/8/layout/vList2"/>
    <dgm:cxn modelId="{BE2FAB09-6DDD-4953-B28C-F299C4E2BF10}" type="presOf" srcId="{764F19A0-5110-4650-B7CA-2903799F2BCD}" destId="{0B5F302C-B551-4D06-BC3B-41F2E627CC44}" srcOrd="0" destOrd="0" presId="urn:microsoft.com/office/officeart/2005/8/layout/vList2"/>
    <dgm:cxn modelId="{E7F4300A-3D69-408C-A371-776FDEBA47CE}" type="presOf" srcId="{F7E0BF09-F88D-42BB-9573-37BCC48048A6}" destId="{373A1D1F-F536-4476-8E6A-43BE772DF0B0}" srcOrd="0" destOrd="0" presId="urn:microsoft.com/office/officeart/2005/8/layout/vList2"/>
    <dgm:cxn modelId="{D485AC0C-8C3F-46C9-A9BA-EC55B89DF1F4}" type="presOf" srcId="{5D94D639-EAD5-47EE-A8E9-1FB1E106321B}" destId="{6C6C1DC7-2E9A-4273-9310-82065566BCCA}" srcOrd="0" destOrd="0" presId="urn:microsoft.com/office/officeart/2005/8/layout/vList2"/>
    <dgm:cxn modelId="{3608D50D-1174-48E6-BF6C-CF61F1D8E6FF}" type="presOf" srcId="{EF865350-8171-45EC-AB4A-6A7E5A56FD27}" destId="{E073E7B7-D547-449D-87E9-92AB64157D30}" srcOrd="0" destOrd="0" presId="urn:microsoft.com/office/officeart/2005/8/layout/vList2"/>
    <dgm:cxn modelId="{7F0CA015-80B9-4285-B66A-3B6A808D2F86}" srcId="{5D94D639-EAD5-47EE-A8E9-1FB1E106321B}" destId="{F7E0BF09-F88D-42BB-9573-37BCC48048A6}" srcOrd="1" destOrd="0" parTransId="{1A5B345D-D5A6-4EB3-A4F5-26C0F6B7AA0B}" sibTransId="{0A895864-2B5A-4C6B-9D37-0FE2AD567CA7}"/>
    <dgm:cxn modelId="{613AF742-6B44-410F-90B5-76911F0B7F79}" type="presOf" srcId="{FC631DF6-F053-4887-928F-E84C69AB1B8E}" destId="{761D2934-0D80-421F-B56D-3CF7DA0CFC97}" srcOrd="0" destOrd="0" presId="urn:microsoft.com/office/officeart/2005/8/layout/vList2"/>
    <dgm:cxn modelId="{507A7F49-47D1-4351-9906-48107BD708AD}" srcId="{5D94D639-EAD5-47EE-A8E9-1FB1E106321B}" destId="{EF865350-8171-45EC-AB4A-6A7E5A56FD27}" srcOrd="0" destOrd="0" parTransId="{82AA00DE-A7E4-498A-B0BC-FF118707EA55}" sibTransId="{CA3209BA-D665-4FA4-81CC-48106DB87076}"/>
    <dgm:cxn modelId="{3DCBB656-79A7-45A1-B1B7-EF811BE591C2}" srcId="{5D94D639-EAD5-47EE-A8E9-1FB1E106321B}" destId="{36DABDBB-1C26-4A78-BB7D-FD29030937F1}" srcOrd="3" destOrd="0" parTransId="{22D01B70-B94F-482C-AE77-826DFFBE112E}" sibTransId="{B7AC653D-E861-4A33-8DF3-774827661D3D}"/>
    <dgm:cxn modelId="{788EC0AD-841A-49CC-8782-6C769C0EE203}" srcId="{5D94D639-EAD5-47EE-A8E9-1FB1E106321B}" destId="{FC631DF6-F053-4887-928F-E84C69AB1B8E}" srcOrd="4" destOrd="0" parTransId="{B7A196DD-0215-4C3E-A516-1DD09473B959}" sibTransId="{7B683352-F408-44C3-98A9-91886C54DE6C}"/>
    <dgm:cxn modelId="{0A41E9B8-AC4F-408B-B790-5B8123C5C46F}" srcId="{5D94D639-EAD5-47EE-A8E9-1FB1E106321B}" destId="{764F19A0-5110-4650-B7CA-2903799F2BCD}" srcOrd="2" destOrd="0" parTransId="{BF1C3026-C115-43E6-8521-B33AD8245682}" sibTransId="{83C8B0CF-2E2E-4724-90F3-D166F0095CAE}"/>
    <dgm:cxn modelId="{717FB59C-3078-4E68-9CC0-38405FC2D854}" type="presParOf" srcId="{6C6C1DC7-2E9A-4273-9310-82065566BCCA}" destId="{E073E7B7-D547-449D-87E9-92AB64157D30}" srcOrd="0" destOrd="0" presId="urn:microsoft.com/office/officeart/2005/8/layout/vList2"/>
    <dgm:cxn modelId="{21CD97A5-3329-40CB-8763-C34F75434766}" type="presParOf" srcId="{6C6C1DC7-2E9A-4273-9310-82065566BCCA}" destId="{68AB9C59-1819-4530-9355-F2732D4154E8}" srcOrd="1" destOrd="0" presId="urn:microsoft.com/office/officeart/2005/8/layout/vList2"/>
    <dgm:cxn modelId="{F8515D49-95D5-4F99-97D0-91A690EB64AE}" type="presParOf" srcId="{6C6C1DC7-2E9A-4273-9310-82065566BCCA}" destId="{373A1D1F-F536-4476-8E6A-43BE772DF0B0}" srcOrd="2" destOrd="0" presId="urn:microsoft.com/office/officeart/2005/8/layout/vList2"/>
    <dgm:cxn modelId="{B0432C74-B1B2-4E2D-B9D7-21DEB868F8C8}" type="presParOf" srcId="{6C6C1DC7-2E9A-4273-9310-82065566BCCA}" destId="{A04B0276-4338-44B2-BB9F-195BFFB4E13D}" srcOrd="3" destOrd="0" presId="urn:microsoft.com/office/officeart/2005/8/layout/vList2"/>
    <dgm:cxn modelId="{DA22B020-5574-4FE2-9CD6-BB07A4B0833E}" type="presParOf" srcId="{6C6C1DC7-2E9A-4273-9310-82065566BCCA}" destId="{0B5F302C-B551-4D06-BC3B-41F2E627CC44}" srcOrd="4" destOrd="0" presId="urn:microsoft.com/office/officeart/2005/8/layout/vList2"/>
    <dgm:cxn modelId="{4D9A6F68-CBD8-44A5-A30F-349FB62F2AF2}" type="presParOf" srcId="{6C6C1DC7-2E9A-4273-9310-82065566BCCA}" destId="{8B7C5A58-CAFF-42BE-B36A-E491EB372E08}" srcOrd="5" destOrd="0" presId="urn:microsoft.com/office/officeart/2005/8/layout/vList2"/>
    <dgm:cxn modelId="{37047AE0-4DE2-40E4-960E-F63650A02113}" type="presParOf" srcId="{6C6C1DC7-2E9A-4273-9310-82065566BCCA}" destId="{79968072-7E9E-4F88-8D07-F076D16BAAD9}" srcOrd="6" destOrd="0" presId="urn:microsoft.com/office/officeart/2005/8/layout/vList2"/>
    <dgm:cxn modelId="{7478CD04-857F-4E55-ACF3-CD5C105EE711}" type="presParOf" srcId="{6C6C1DC7-2E9A-4273-9310-82065566BCCA}" destId="{4E41737F-3D13-4EAB-A376-EF34E5D4429A}" srcOrd="7" destOrd="0" presId="urn:microsoft.com/office/officeart/2005/8/layout/vList2"/>
    <dgm:cxn modelId="{9F83C346-2888-4520-8D0B-9031C33DE505}" type="presParOf" srcId="{6C6C1DC7-2E9A-4273-9310-82065566BCCA}" destId="{761D2934-0D80-421F-B56D-3CF7DA0CFC9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88E56D-3A0B-4DB9-AFEC-D83C9E6997D1}">
      <dsp:nvSpPr>
        <dsp:cNvPr id="0" name=""/>
        <dsp:cNvSpPr/>
      </dsp:nvSpPr>
      <dsp:spPr>
        <a:xfrm>
          <a:off x="0" y="24608"/>
          <a:ext cx="6245265" cy="180062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 vector database is a collection of data stored as </a:t>
          </a:r>
          <a:r>
            <a:rPr lang="en-US" sz="2400" b="1" kern="1200"/>
            <a:t>mathematical representations</a:t>
          </a:r>
          <a:r>
            <a:rPr lang="en-US" sz="2400" kern="1200"/>
            <a:t>.</a:t>
          </a:r>
        </a:p>
      </dsp:txBody>
      <dsp:txXfrm>
        <a:off x="87899" y="112507"/>
        <a:ext cx="6069467" cy="1624831"/>
      </dsp:txXfrm>
    </dsp:sp>
    <dsp:sp modelId="{97E11AF4-6D99-4C1E-B6DB-50B6E450DC80}">
      <dsp:nvSpPr>
        <dsp:cNvPr id="0" name=""/>
        <dsp:cNvSpPr/>
      </dsp:nvSpPr>
      <dsp:spPr>
        <a:xfrm>
          <a:off x="0" y="1894358"/>
          <a:ext cx="6245265" cy="1800629"/>
        </a:xfrm>
        <a:prstGeom prst="roundRect">
          <a:avLst/>
        </a:prstGeom>
        <a:solidFill>
          <a:schemeClr val="accent2">
            <a:hueOff val="1901703"/>
            <a:satOff val="-38256"/>
            <a:lumOff val="-137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Optimized to store, index, and query </a:t>
          </a:r>
          <a:r>
            <a:rPr lang="en-US" sz="2400" b="1" kern="1200"/>
            <a:t>vectorized data</a:t>
          </a:r>
          <a:r>
            <a:rPr lang="en-US" sz="2400" kern="1200"/>
            <a:t>, representing the </a:t>
          </a:r>
          <a:r>
            <a:rPr lang="en-US" sz="2400" b="1" kern="1200"/>
            <a:t>semantic meaning</a:t>
          </a:r>
          <a:r>
            <a:rPr lang="en-US" sz="2400" kern="1200"/>
            <a:t> of unstructured data (e.g., text, images, audio).</a:t>
          </a:r>
        </a:p>
      </dsp:txBody>
      <dsp:txXfrm>
        <a:off x="87899" y="1982257"/>
        <a:ext cx="6069467" cy="1624831"/>
      </dsp:txXfrm>
    </dsp:sp>
    <dsp:sp modelId="{6ED8D62C-184F-4E02-992D-AEC956DBCF06}">
      <dsp:nvSpPr>
        <dsp:cNvPr id="0" name=""/>
        <dsp:cNvSpPr/>
      </dsp:nvSpPr>
      <dsp:spPr>
        <a:xfrm>
          <a:off x="0" y="3764108"/>
          <a:ext cx="6245265" cy="1800629"/>
        </a:xfrm>
        <a:prstGeom prst="roundRect">
          <a:avLst/>
        </a:prstGeom>
        <a:solidFill>
          <a:schemeClr val="accent2">
            <a:hueOff val="3803405"/>
            <a:satOff val="-76511"/>
            <a:lumOff val="-27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 is identified using </a:t>
          </a:r>
          <a:r>
            <a:rPr lang="en-US" sz="2400" b="1" kern="1200"/>
            <a:t>similarity metrics</a:t>
          </a:r>
          <a:r>
            <a:rPr lang="en-US" sz="2400" kern="1200"/>
            <a:t> instead of exact matches, enabling </a:t>
          </a:r>
          <a:r>
            <a:rPr lang="en-US" sz="2400" b="1" kern="1200"/>
            <a:t>contextual understanding</a:t>
          </a:r>
          <a:r>
            <a:rPr lang="en-US" sz="2400" kern="1200"/>
            <a:t> of data.</a:t>
          </a:r>
        </a:p>
      </dsp:txBody>
      <dsp:txXfrm>
        <a:off x="87899" y="3852007"/>
        <a:ext cx="6069467" cy="16248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73E7B7-D547-449D-87E9-92AB64157D30}">
      <dsp:nvSpPr>
        <dsp:cNvPr id="0" name=""/>
        <dsp:cNvSpPr/>
      </dsp:nvSpPr>
      <dsp:spPr>
        <a:xfrm>
          <a:off x="0" y="65529"/>
          <a:ext cx="10515600" cy="80028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Speed and performance:</a:t>
          </a:r>
          <a:r>
            <a:rPr lang="en-US" sz="1900" kern="1200" dirty="0"/>
            <a:t> Vector databases use advanced indexing techniques, such as nearest neighbor search, to enable fast and efficient querying, even with large datasets.</a:t>
          </a:r>
        </a:p>
      </dsp:txBody>
      <dsp:txXfrm>
        <a:off x="39066" y="104595"/>
        <a:ext cx="10437468" cy="722148"/>
      </dsp:txXfrm>
    </dsp:sp>
    <dsp:sp modelId="{373A1D1F-F536-4476-8E6A-43BE772DF0B0}">
      <dsp:nvSpPr>
        <dsp:cNvPr id="0" name=""/>
        <dsp:cNvSpPr/>
      </dsp:nvSpPr>
      <dsp:spPr>
        <a:xfrm>
          <a:off x="0" y="920529"/>
          <a:ext cx="10515600" cy="800280"/>
        </a:xfrm>
        <a:prstGeom prst="roundRect">
          <a:avLst/>
        </a:prstGeom>
        <a:solidFill>
          <a:schemeClr val="accent4">
            <a:hueOff val="1369820"/>
            <a:satOff val="6053"/>
            <a:lumOff val="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Scalability:</a:t>
          </a:r>
          <a:r>
            <a:rPr lang="en-US" sz="1900" kern="1200" dirty="0"/>
            <a:t> They can handle massive datasets by scaling horizontally, allowing for efficient management of increasing data volumes and query demands.</a:t>
          </a:r>
        </a:p>
      </dsp:txBody>
      <dsp:txXfrm>
        <a:off x="39066" y="959595"/>
        <a:ext cx="10437468" cy="722148"/>
      </dsp:txXfrm>
    </dsp:sp>
    <dsp:sp modelId="{0B5F302C-B551-4D06-BC3B-41F2E627CC44}">
      <dsp:nvSpPr>
        <dsp:cNvPr id="0" name=""/>
        <dsp:cNvSpPr/>
      </dsp:nvSpPr>
      <dsp:spPr>
        <a:xfrm>
          <a:off x="0" y="1775529"/>
          <a:ext cx="10515600" cy="800280"/>
        </a:xfrm>
        <a:prstGeom prst="roundRect">
          <a:avLst/>
        </a:prstGeom>
        <a:solidFill>
          <a:schemeClr val="accent4">
            <a:hueOff val="2739640"/>
            <a:satOff val="12105"/>
            <a:lumOff val="156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Lower cost of ownership:</a:t>
          </a:r>
          <a:r>
            <a:rPr lang="en-US" sz="1900" kern="1200" dirty="0"/>
            <a:t> </a:t>
          </a:r>
          <a:r>
            <a:rPr lang="en-US" sz="1900" kern="1200" dirty="0">
              <a:latin typeface="Gill Sans Nova"/>
            </a:rPr>
            <a:t>By</a:t>
          </a:r>
          <a:r>
            <a:rPr lang="en-US" sz="1900" kern="1200" dirty="0"/>
            <a:t> enabling faster data retrieval and model training, vector databases reduce computational costs, improving the efficiency of machine learning processes.</a:t>
          </a:r>
        </a:p>
      </dsp:txBody>
      <dsp:txXfrm>
        <a:off x="39066" y="1814595"/>
        <a:ext cx="10437468" cy="722148"/>
      </dsp:txXfrm>
    </dsp:sp>
    <dsp:sp modelId="{79968072-7E9E-4F88-8D07-F076D16BAAD9}">
      <dsp:nvSpPr>
        <dsp:cNvPr id="0" name=""/>
        <dsp:cNvSpPr/>
      </dsp:nvSpPr>
      <dsp:spPr>
        <a:xfrm>
          <a:off x="0" y="2630529"/>
          <a:ext cx="10515600" cy="800280"/>
        </a:xfrm>
        <a:prstGeom prst="roundRect">
          <a:avLst/>
        </a:prstGeom>
        <a:solidFill>
          <a:schemeClr val="accent4">
            <a:hueOff val="4109459"/>
            <a:satOff val="18158"/>
            <a:lumOff val="2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Data management:</a:t>
          </a:r>
          <a:r>
            <a:rPr lang="en-US" sz="1900" kern="1200" dirty="0"/>
            <a:t> Vector databases provide built-in features for seamlessly updating and inserting new unstructured data, simplifying data management tasks.</a:t>
          </a:r>
        </a:p>
      </dsp:txBody>
      <dsp:txXfrm>
        <a:off x="39066" y="2669595"/>
        <a:ext cx="10437468" cy="722148"/>
      </dsp:txXfrm>
    </dsp:sp>
    <dsp:sp modelId="{761D2934-0D80-421F-B56D-3CF7DA0CFC97}">
      <dsp:nvSpPr>
        <dsp:cNvPr id="0" name=""/>
        <dsp:cNvSpPr/>
      </dsp:nvSpPr>
      <dsp:spPr>
        <a:xfrm>
          <a:off x="0" y="3485529"/>
          <a:ext cx="10515600" cy="800280"/>
        </a:xfrm>
        <a:prstGeom prst="roundRect">
          <a:avLst/>
        </a:prstGeom>
        <a:solidFill>
          <a:schemeClr val="accent4">
            <a:hueOff val="5479279"/>
            <a:satOff val="24210"/>
            <a:lumOff val="3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Flexibility: </a:t>
          </a:r>
          <a:r>
            <a:rPr lang="en-US" sz="1900" kern="1200" dirty="0"/>
            <a:t>They can store and manage various types of unstructured data (text, images, audio), making them highly adaptable for different AI and machine learning applications.</a:t>
          </a:r>
        </a:p>
      </dsp:txBody>
      <dsp:txXfrm>
        <a:off x="39066" y="3524595"/>
        <a:ext cx="10437468" cy="7221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633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770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549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848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460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55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85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103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8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71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8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29" r:id="rId6"/>
    <p:sldLayoutId id="2147483925" r:id="rId7"/>
    <p:sldLayoutId id="2147483926" r:id="rId8"/>
    <p:sldLayoutId id="2147483927" r:id="rId9"/>
    <p:sldLayoutId id="2147483928" r:id="rId10"/>
    <p:sldLayoutId id="21474839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vector-database" TargetMode="External"/><Relationship Id="rId2" Type="http://schemas.openxmlformats.org/officeDocument/2006/relationships/hyperlink" Target="https://www.cloudflare.com/learning/ai/what-is-vector-databas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@ypredofficial/faiss-vector-database-be3a9725172f" TargetMode="External"/><Relationship Id="rId5" Type="http://schemas.openxmlformats.org/officeDocument/2006/relationships/hyperlink" Target="https://www.elastic.co/what-is/vector-embedding" TargetMode="External"/><Relationship Id="rId4" Type="http://schemas.openxmlformats.org/officeDocument/2006/relationships/hyperlink" Target="https://medium.com/data-and-beyond/vector-databases-a-beginners-guide-b050cbbe9ca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86B2A5DB-098E-5B3C-2C42-A28C49EA8CB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b="24242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6D333D-CAD6-4D79-E318-DFC51EC70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en-US" sz="7200" i="1" dirty="0">
                <a:solidFill>
                  <a:srgbClr val="FFFFFF"/>
                </a:solidFill>
                <a:latin typeface="Corbel"/>
                <a:ea typeface="+mj-lt"/>
                <a:cs typeface="+mj-lt"/>
              </a:rPr>
              <a:t>Understanding Vector Databases</a:t>
            </a:r>
            <a:endParaRPr lang="en-US" sz="7200" dirty="0">
              <a:solidFill>
                <a:srgbClr val="FFFFFF"/>
              </a:solidFill>
              <a:latin typeface="Corbel"/>
              <a:ea typeface="+mj-lt"/>
              <a:cs typeface="+mj-lt"/>
            </a:endParaRPr>
          </a:p>
          <a:p>
            <a:endParaRPr lang="en-US" sz="7200" dirty="0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19DF5-372D-C360-9D1F-480C19694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20097 – Zeynep </a:t>
            </a:r>
            <a:r>
              <a:rPr lang="en-US" dirty="0" err="1">
                <a:solidFill>
                  <a:srgbClr val="FFFFFF"/>
                </a:solidFill>
              </a:rPr>
              <a:t>Salihoglu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4075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57308-4D18-EA63-A432-7D8FA5D44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/>
              </a:rPr>
              <a:t>Advantages of Vector Databases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4F856C87-3216-0743-9709-49ABDFE4B7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13234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121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35833-4BD8-228E-4370-55C8AD1D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br>
              <a:rPr lang="en-US" sz="4000" b="1" dirty="0">
                <a:latin typeface="Corbel"/>
              </a:rPr>
            </a:br>
            <a:r>
              <a:rPr lang="en-US" sz="4000" b="1" dirty="0">
                <a:solidFill>
                  <a:srgbClr val="242424"/>
                </a:solidFill>
                <a:latin typeface="Corbel"/>
              </a:rPr>
              <a:t>FAISS (</a:t>
            </a:r>
            <a:r>
              <a:rPr lang="en-US" sz="4000" b="1" dirty="0">
                <a:solidFill>
                  <a:srgbClr val="242424"/>
                </a:solidFill>
                <a:latin typeface="Corbel"/>
                <a:ea typeface="+mj-lt"/>
                <a:cs typeface="+mj-lt"/>
              </a:rPr>
              <a:t>Facebook AI Similarity Search</a:t>
            </a:r>
            <a:r>
              <a:rPr lang="en-US" sz="4000" b="1" dirty="0">
                <a:solidFill>
                  <a:srgbClr val="242424"/>
                </a:solidFill>
                <a:latin typeface="Corbel"/>
              </a:rPr>
              <a:t>) -Vector Database</a:t>
            </a:r>
            <a:endParaRPr lang="en-US" sz="4000" dirty="0">
              <a:latin typeface="Corbel"/>
            </a:endParaRPr>
          </a:p>
          <a:p>
            <a:endParaRPr lang="en-US" sz="5400" dirty="0">
              <a:latin typeface="Corbe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8A2E4-C023-A3B3-E0F0-B647D550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19443"/>
            <a:ext cx="10515600" cy="2319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orbel"/>
              </a:rPr>
              <a:t>This </a:t>
            </a:r>
            <a:r>
              <a:rPr lang="en-US" dirty="0">
                <a:latin typeface="Corbel"/>
                <a:ea typeface="+mn-lt"/>
                <a:cs typeface="+mn-lt"/>
              </a:rPr>
              <a:t>library allows us to quickly search for multimedia documents that are similar to each other, and it acts like a Vector Database.</a:t>
            </a:r>
          </a:p>
        </p:txBody>
      </p:sp>
      <p:pic>
        <p:nvPicPr>
          <p:cNvPr id="4" name="Picture 3" descr="Faiss Vector Database Tutorial Step by Step Guide - 360DigiTMG">
            <a:extLst>
              <a:ext uri="{FF2B5EF4-FFF2-40B4-BE49-F238E27FC236}">
                <a16:creationId xmlns:a16="http://schemas.microsoft.com/office/drawing/2014/main" id="{A7841DB0-EE7A-05AA-B6F2-873C0F9F5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356" y="1822196"/>
            <a:ext cx="4163288" cy="21802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76565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mo là gì? Ý nghĩa, khái niệm và ứng dụng của Demo | TIKI">
            <a:extLst>
              <a:ext uri="{FF2B5EF4-FFF2-40B4-BE49-F238E27FC236}">
                <a16:creationId xmlns:a16="http://schemas.microsoft.com/office/drawing/2014/main" id="{DB997233-DD84-2F64-434A-65460886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56" y="250250"/>
            <a:ext cx="11777515" cy="66057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41385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C37D725-41B2-CF7B-1BE4-4CA4A13332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2789208"/>
              </p:ext>
            </p:extLst>
          </p:nvPr>
        </p:nvGraphicFramePr>
        <p:xfrm>
          <a:off x="884382" y="2483716"/>
          <a:ext cx="4327214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27214">
                  <a:extLst>
                    <a:ext uri="{9D8B030D-6E8A-4147-A177-3AD203B41FA5}">
                      <a16:colId xmlns:a16="http://schemas.microsoft.com/office/drawing/2014/main" val="3514095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!pip install </a:t>
                      </a: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faiss-cpu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!pip install sentence-transformers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import pandas as pd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2000" b="0" i="0" u="none" strike="noStrike" noProof="0" dirty="0">
                          <a:latin typeface="Gill Sans Nova"/>
                        </a:rPr>
                        <a:t> = </a:t>
                      </a: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pd.read_csv</a:t>
                      </a:r>
                      <a:r>
                        <a:rPr lang="en-US" sz="2000" b="0" i="0" u="none" strike="noStrike" noProof="0" dirty="0">
                          <a:latin typeface="Gill Sans Nova"/>
                        </a:rPr>
                        <a:t>('/content/Tag.csv')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df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524116"/>
                  </a:ext>
                </a:extLst>
              </a:tr>
            </a:tbl>
          </a:graphicData>
        </a:graphic>
      </p:graphicFrame>
      <p:pic>
        <p:nvPicPr>
          <p:cNvPr id="5" name="Picture 4" descr="A list of text on a gray background&#10;&#10;Description automatically generated">
            <a:extLst>
              <a:ext uri="{FF2B5EF4-FFF2-40B4-BE49-F238E27FC236}">
                <a16:creationId xmlns:a16="http://schemas.microsoft.com/office/drawing/2014/main" id="{46CBD7F4-DD66-55AE-855B-4F9E55C9D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573" y="1371600"/>
            <a:ext cx="571176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46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4D038B-8334-2413-DAA1-6DED6E98AA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265482"/>
              </p:ext>
            </p:extLst>
          </p:nvPr>
        </p:nvGraphicFramePr>
        <p:xfrm>
          <a:off x="838200" y="1825625"/>
          <a:ext cx="7756227" cy="4851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756227">
                  <a:extLst>
                    <a:ext uri="{9D8B030D-6E8A-4147-A177-3AD203B41FA5}">
                      <a16:colId xmlns:a16="http://schemas.microsoft.com/office/drawing/2014/main" val="1058222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import spacy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nlp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spacy.load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('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en_core_web_sm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')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stop_words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nlp.Defaults.stop_words</a:t>
                      </a:r>
                      <a:endParaRPr lang="en-US" dirty="0" err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def preprocess(text):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doc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nlp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(str(text))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preprocessed_text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= []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for token in doc: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     if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token.is_punct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or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token.like_num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or token in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stop_words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or      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token.is_space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: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          continue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    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preprocessed_text.append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token.lemma_.lower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().strip())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     return ' '.join(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preprocessed_text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)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['Processed Text']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['Text'].apply(preprocess)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43471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b="0" i="0" u="none" strike="noStrike" noProof="0" dirty="0">
                        <a:latin typeface="Gill Sans Nov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84591"/>
                  </a:ext>
                </a:extLst>
              </a:tr>
            </a:tbl>
          </a:graphicData>
        </a:graphic>
      </p:graphicFrame>
      <p:pic>
        <p:nvPicPr>
          <p:cNvPr id="5" name="Picture 4" descr="A black and white list of health and fitness&#10;&#10;Description automatically generated">
            <a:extLst>
              <a:ext uri="{FF2B5EF4-FFF2-40B4-BE49-F238E27FC236}">
                <a16:creationId xmlns:a16="http://schemas.microsoft.com/office/drawing/2014/main" id="{5F3115DF-BD1B-48A6-D52B-1F78A9C92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64" y="217054"/>
            <a:ext cx="7527636" cy="351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984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ECCD99-8BFF-02DE-B4E1-61BD0B9A3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0979213"/>
              </p:ext>
            </p:extLst>
          </p:nvPr>
        </p:nvGraphicFramePr>
        <p:xfrm>
          <a:off x="838200" y="590261"/>
          <a:ext cx="10515600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2349055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from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sentence_transformers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 import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SentenceTransformer</a:t>
                      </a:r>
                      <a:endParaRPr lang="en-US" dirty="0" err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model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SentenceTransformer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('all-MiniLM-L6-v2')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['Embedding']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['Processed Text'].apply(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model.encode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)</a:t>
                      </a:r>
                      <a:br>
                        <a:rPr lang="en-US" dirty="0"/>
                      </a:b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latin typeface="Gill Sans Nova"/>
                        </a:rPr>
                        <a:t>vector = 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model.encode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(</a:t>
                      </a:r>
                      <a:r>
                        <a:rPr lang="en-US" sz="1800" b="0" i="0" u="none" strike="noStrike" noProof="0" dirty="0" err="1">
                          <a:latin typeface="Gill Sans Nova"/>
                        </a:rPr>
                        <a:t>df</a:t>
                      </a:r>
                      <a:r>
                        <a:rPr lang="en-US" sz="1800" b="0" i="0" u="none" strike="noStrike" noProof="0" dirty="0">
                          <a:latin typeface="Gill Sans Nova"/>
                        </a:rPr>
                        <a:t>['Processed Text'])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643379"/>
                  </a:ext>
                </a:extLst>
              </a:tr>
            </a:tbl>
          </a:graphicData>
        </a:graphic>
      </p:graphicFrame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C6B4E7-C86A-996D-B97B-607A8F84D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273" y="2696185"/>
            <a:ext cx="8070271" cy="360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47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6BDB7D-2B06-BCA8-5658-54DF6A0AB1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6473918"/>
              </p:ext>
            </p:extLst>
          </p:nvPr>
        </p:nvGraphicFramePr>
        <p:xfrm>
          <a:off x="838200" y="536873"/>
          <a:ext cx="10977417" cy="5882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77417">
                  <a:extLst>
                    <a:ext uri="{9D8B030D-6E8A-4147-A177-3AD203B41FA5}">
                      <a16:colId xmlns:a16="http://schemas.microsoft.com/office/drawing/2014/main" val="1715181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dim = </a:t>
                      </a: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vector.shape</a:t>
                      </a:r>
                      <a:r>
                        <a:rPr lang="en-US" sz="2000" b="0" i="0" u="none" strike="noStrike" noProof="0" dirty="0">
                          <a:latin typeface="Gill Sans Nova"/>
                        </a:rPr>
                        <a:t>[1]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import </a:t>
                      </a:r>
                      <a:r>
                        <a:rPr lang="en-US" sz="2000" b="0" i="0" u="none" strike="noStrike" noProof="0" dirty="0" err="1">
                          <a:latin typeface="Gill Sans Nova"/>
                        </a:rPr>
                        <a:t>faiss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>
                          <a:latin typeface="Gill Sans Nova"/>
                        </a:rPr>
                        <a:t>index = faiss.IndexFlatL2(dim)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>
                          <a:latin typeface="Gill Sans Nova"/>
                        </a:rPr>
                        <a:t>index.add</a:t>
                      </a:r>
                      <a:r>
                        <a:rPr lang="en-US" sz="2000" b="0" i="0" u="none" strike="noStrike" noProof="0" dirty="0">
                          <a:latin typeface="Gill Sans Nova"/>
                        </a:rPr>
                        <a:t>(vector)</a:t>
                      </a: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b="0" i="0" u="none" strike="noStrike" noProof="0" dirty="0">
                        <a:latin typeface="Gill Sans Nova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search_query</a:t>
                      </a:r>
                      <a:r>
                        <a:rPr lang="en-US" sz="2000" b="0" i="0" u="none" strike="noStrike" noProof="0" dirty="0"/>
                        <a:t> = 'I like eating cauliflower'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test_pre</a:t>
                      </a:r>
                      <a:r>
                        <a:rPr lang="en-US" sz="2000" b="0" i="0" u="none" strike="noStrike" noProof="0" dirty="0"/>
                        <a:t> = preprocess(</a:t>
                      </a:r>
                      <a:r>
                        <a:rPr lang="en-US" sz="2000" b="0" i="0" u="none" strike="noStrike" noProof="0" err="1"/>
                        <a:t>search_query</a:t>
                      </a:r>
                      <a:r>
                        <a:rPr lang="en-US" sz="2000" b="0" i="0" u="none" strike="noStrike" noProof="0" dirty="0"/>
                        <a:t>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encode_pre</a:t>
                      </a:r>
                      <a:r>
                        <a:rPr lang="en-US" sz="2000" b="0" i="0" u="none" strike="noStrike" noProof="0" dirty="0"/>
                        <a:t> = </a:t>
                      </a:r>
                      <a:r>
                        <a:rPr lang="en-US" sz="2000" b="0" i="0" u="none" strike="noStrike" noProof="0" err="1"/>
                        <a:t>model.encode</a:t>
                      </a:r>
                      <a:r>
                        <a:rPr lang="en-US" sz="2000" b="0" i="0" u="none" strike="noStrike" noProof="0" dirty="0"/>
                        <a:t>(</a:t>
                      </a:r>
                      <a:r>
                        <a:rPr lang="en-US" sz="2000" b="0" i="0" u="none" strike="noStrike" noProof="0" err="1"/>
                        <a:t>test_pre</a:t>
                      </a:r>
                      <a:r>
                        <a:rPr lang="en-US" sz="2000" b="0" i="0" u="none" strike="noStrike" noProof="0" dirty="0"/>
                        <a:t>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encode_pre.shape</a:t>
                      </a:r>
                      <a:endParaRPr lang="en-US" sz="200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/>
                        <a:t>#FAISS expects 2d array, so next step we are converting </a:t>
                      </a:r>
                      <a:r>
                        <a:rPr lang="en-US" sz="2000" b="0" i="0" u="none" strike="noStrike" noProof="0" err="1"/>
                        <a:t>encode_pre</a:t>
                      </a:r>
                      <a:r>
                        <a:rPr lang="en-US" sz="2000" b="0" i="0" u="none" strike="noStrike" noProof="0" dirty="0"/>
                        <a:t> to a 2D array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/>
                        <a:t>import </a:t>
                      </a:r>
                      <a:r>
                        <a:rPr lang="en-US" sz="2000" b="0" i="0" u="none" strike="noStrike" noProof="0" err="1"/>
                        <a:t>numpy</a:t>
                      </a:r>
                      <a:r>
                        <a:rPr lang="en-US" sz="2000" b="0" i="0" u="none" strike="noStrike" noProof="0" dirty="0"/>
                        <a:t> as np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svec</a:t>
                      </a:r>
                      <a:r>
                        <a:rPr lang="en-US" sz="2000" b="0" i="0" u="none" strike="noStrike" noProof="0" dirty="0"/>
                        <a:t> = </a:t>
                      </a:r>
                      <a:r>
                        <a:rPr lang="en-US" sz="2000" b="0" i="0" u="none" strike="noStrike" noProof="0" err="1"/>
                        <a:t>np.array</a:t>
                      </a:r>
                      <a:r>
                        <a:rPr lang="en-US" sz="2000" b="0" i="0" u="none" strike="noStrike" noProof="0" dirty="0"/>
                        <a:t>(</a:t>
                      </a:r>
                      <a:r>
                        <a:rPr lang="en-US" sz="2000" b="0" i="0" u="none" strike="noStrike" noProof="0" err="1"/>
                        <a:t>encode_pre</a:t>
                      </a:r>
                      <a:r>
                        <a:rPr lang="en-US" sz="2000" b="0" i="0" u="none" strike="noStrike" noProof="0" dirty="0"/>
                        <a:t>).reshape(1,-1)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dirty="0"/>
                        <a:t>#We will get </a:t>
                      </a:r>
                      <a:r>
                        <a:rPr lang="en-US" sz="2000" b="0" i="0" u="none" strike="noStrike" noProof="0" err="1"/>
                        <a:t>euclidean</a:t>
                      </a:r>
                      <a:r>
                        <a:rPr lang="en-US" sz="2000" b="0" i="0" u="none" strike="noStrike" noProof="0" dirty="0"/>
                        <a:t> distance and index of the 2 nearest </a:t>
                      </a:r>
                      <a:r>
                        <a:rPr lang="en-US" sz="2000" b="0" i="0" u="none" strike="noStrike" noProof="0" err="1"/>
                        <a:t>neighbours</a:t>
                      </a:r>
                      <a:endParaRPr lang="en-US" sz="200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noProof="0" err="1"/>
                        <a:t>distance,pos</a:t>
                      </a:r>
                      <a:r>
                        <a:rPr lang="en-US" sz="2000" b="0" i="0" u="none" strike="noStrike" noProof="0" dirty="0"/>
                        <a:t> = </a:t>
                      </a:r>
                      <a:r>
                        <a:rPr lang="en-US" sz="2000" b="0" i="0" u="none" strike="noStrike" noProof="0" err="1"/>
                        <a:t>index.search</a:t>
                      </a:r>
                      <a:r>
                        <a:rPr lang="en-US" sz="2000" b="0" i="0" u="none" strike="noStrike" noProof="0" dirty="0"/>
                        <a:t>(</a:t>
                      </a:r>
                      <a:r>
                        <a:rPr lang="en-US" sz="2000" b="0" i="0" u="none" strike="noStrike" noProof="0" err="1"/>
                        <a:t>svec,k</a:t>
                      </a:r>
                      <a:r>
                        <a:rPr lang="en-US" sz="2000" b="0" i="0" u="none" strike="noStrike" noProof="0" dirty="0"/>
                        <a:t>=2)</a:t>
                      </a:r>
                      <a:endParaRPr lang="en-US" sz="200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b="0" i="0" u="none" strike="noStrike" noProof="0" dirty="0">
                        <a:latin typeface="Gill Sans Nov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33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9510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92441BB-D490-B380-4C67-CE9C8F1E70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971682"/>
              </p:ext>
            </p:extLst>
          </p:nvPr>
        </p:nvGraphicFramePr>
        <p:xfrm>
          <a:off x="4382655" y="1802534"/>
          <a:ext cx="342666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26666">
                  <a:extLst>
                    <a:ext uri="{9D8B030D-6E8A-4147-A177-3AD203B41FA5}">
                      <a16:colId xmlns:a16="http://schemas.microsoft.com/office/drawing/2014/main" val="1676141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noProof="0" err="1">
                          <a:latin typeface="Gill Sans Nova"/>
                        </a:rPr>
                        <a:t>df.Text.iloc</a:t>
                      </a:r>
                      <a:r>
                        <a:rPr lang="en-US" sz="2800" b="0" i="0" u="none" strike="noStrike" noProof="0" dirty="0">
                          <a:latin typeface="Gill Sans Nova"/>
                        </a:rPr>
                        <a:t>[pos[0]]</a:t>
                      </a:r>
                      <a:endParaRPr 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1203439"/>
                  </a:ext>
                </a:extLst>
              </a:tr>
            </a:tbl>
          </a:graphicData>
        </a:graphic>
      </p:graphicFrame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3CC6CA3D-0F38-3405-3592-7F4F115BB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045" y="3052738"/>
            <a:ext cx="8231909" cy="244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8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21FD-6884-46A9-DAFA-F5200C5A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1DBE6-1E61-4392-CBF8-5F604B685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https://www.cloudflare.com/learning/ai/what-is-vector-database/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3"/>
              </a:rPr>
              <a:t>https://www.ibm.com/topics/vector-database</a:t>
            </a:r>
          </a:p>
          <a:p>
            <a:r>
              <a:rPr lang="en-US" dirty="0">
                <a:ea typeface="+mn-lt"/>
                <a:cs typeface="+mn-lt"/>
                <a:hlinkClick r:id="rId4"/>
              </a:rPr>
              <a:t>https://medium.com/data-and-beyond/vector-databases-a-beginners-guide-b050cbbe9ca0</a:t>
            </a:r>
            <a:endParaRPr lang="en-US" dirty="0"/>
          </a:p>
          <a:p>
            <a:r>
              <a:rPr lang="en-US" dirty="0">
                <a:ea typeface="+mn-lt"/>
                <a:cs typeface="+mn-lt"/>
                <a:hlinkClick r:id="rId5"/>
              </a:rPr>
              <a:t>https://www.elastic.co/what-is/vector-embedding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6"/>
              </a:rPr>
              <a:t>https://medium.com/@ypredofficial/faiss-vector-database-be3a9725172f</a:t>
            </a:r>
          </a:p>
          <a:p>
            <a:endParaRPr lang="en-US" dirty="0">
              <a:ea typeface="+mn-lt"/>
              <a:cs typeface="+mn-l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94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FB58-CA2A-8DE5-5FED-E12CA7425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12669" cy="1337196"/>
          </a:xfrm>
        </p:spPr>
        <p:txBody>
          <a:bodyPr/>
          <a:lstStyle/>
          <a:p>
            <a:r>
              <a:rPr lang="en-US">
                <a:latin typeface="Corbel"/>
                <a:ea typeface="+mj-lt"/>
                <a:cs typeface="+mj-lt"/>
              </a:rPr>
              <a:t>What is a vector?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78494-0C19-B631-752A-A2700AAB3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36633"/>
            <a:ext cx="489657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Corbel"/>
                <a:ea typeface="+mn-lt"/>
                <a:cs typeface="+mn-lt"/>
              </a:rPr>
              <a:t>A vector is a quantity that has both </a:t>
            </a:r>
            <a:r>
              <a:rPr lang="en-US" sz="2400" b="1" dirty="0">
                <a:latin typeface="Corbel"/>
                <a:ea typeface="+mn-lt"/>
                <a:cs typeface="+mn-lt"/>
              </a:rPr>
              <a:t>magnitude</a:t>
            </a:r>
            <a:r>
              <a:rPr lang="en-US" sz="2400" dirty="0">
                <a:latin typeface="Corbel"/>
                <a:ea typeface="+mn-lt"/>
                <a:cs typeface="+mn-lt"/>
              </a:rPr>
              <a:t> (size) and </a:t>
            </a:r>
            <a:r>
              <a:rPr lang="en-US" sz="2400" b="1" dirty="0">
                <a:latin typeface="Corbel"/>
                <a:ea typeface="+mn-lt"/>
                <a:cs typeface="+mn-lt"/>
              </a:rPr>
              <a:t>direction</a:t>
            </a:r>
            <a:r>
              <a:rPr lang="en-US" sz="2400" dirty="0">
                <a:latin typeface="Corbel"/>
                <a:ea typeface="+mn-lt"/>
                <a:cs typeface="+mn-lt"/>
              </a:rPr>
              <a:t>.</a:t>
            </a:r>
            <a:endParaRPr lang="en-US"/>
          </a:p>
          <a:p>
            <a:pPr>
              <a:lnSpc>
                <a:spcPct val="100000"/>
              </a:lnSpc>
            </a:pPr>
            <a:r>
              <a:rPr lang="en-US" sz="2400" dirty="0">
                <a:latin typeface="Corbel"/>
                <a:ea typeface="+mn-lt"/>
                <a:cs typeface="+mn-lt"/>
              </a:rPr>
              <a:t>Written as </a:t>
            </a:r>
            <a:r>
              <a:rPr lang="en-US" sz="2400" b="1" dirty="0">
                <a:latin typeface="Corbel"/>
                <a:ea typeface="+mn-lt"/>
                <a:cs typeface="+mn-lt"/>
              </a:rPr>
              <a:t>(x, y)</a:t>
            </a:r>
            <a:r>
              <a:rPr lang="en-US" sz="2400" dirty="0">
                <a:latin typeface="Corbel"/>
                <a:ea typeface="+mn-lt"/>
                <a:cs typeface="+mn-lt"/>
              </a:rPr>
              <a:t> in 2D or </a:t>
            </a:r>
            <a:r>
              <a:rPr lang="en-US" sz="2400" b="1" dirty="0">
                <a:latin typeface="Corbel"/>
                <a:ea typeface="+mn-lt"/>
                <a:cs typeface="+mn-lt"/>
              </a:rPr>
              <a:t>(x, y, z)</a:t>
            </a:r>
            <a:r>
              <a:rPr lang="en-US" sz="2400" dirty="0">
                <a:latin typeface="Corbel"/>
                <a:ea typeface="+mn-lt"/>
                <a:cs typeface="+mn-lt"/>
              </a:rPr>
              <a:t> in 3D.</a:t>
            </a:r>
            <a:endParaRPr lang="en-US" sz="2400" dirty="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latin typeface="Corbel"/>
                <a:ea typeface="+mn-lt"/>
                <a:cs typeface="+mn-lt"/>
              </a:rPr>
              <a:t>Often visualized as an </a:t>
            </a:r>
            <a:r>
              <a:rPr lang="en-US" sz="2400" b="1" dirty="0">
                <a:latin typeface="Corbel"/>
                <a:ea typeface="+mn-lt"/>
                <a:cs typeface="+mn-lt"/>
              </a:rPr>
              <a:t>arrow</a:t>
            </a:r>
            <a:r>
              <a:rPr lang="en-US" sz="2400" dirty="0">
                <a:latin typeface="Corbel"/>
                <a:ea typeface="+mn-lt"/>
                <a:cs typeface="+mn-lt"/>
              </a:rPr>
              <a:t> in space, where:</a:t>
            </a:r>
            <a:endParaRPr lang="en-US" sz="2400" dirty="0">
              <a:latin typeface="Corbel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Corbel"/>
                <a:ea typeface="+mn-lt"/>
                <a:cs typeface="+mn-lt"/>
              </a:rPr>
              <a:t>Length = Magnitude</a:t>
            </a:r>
            <a:endParaRPr lang="en-US" sz="2400" dirty="0">
              <a:latin typeface="Corbel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Corbel"/>
                <a:ea typeface="+mn-lt"/>
                <a:cs typeface="+mn-lt"/>
              </a:rPr>
              <a:t>Arrowhead = Direction</a:t>
            </a:r>
            <a:endParaRPr lang="en-US" sz="2400" dirty="0">
              <a:latin typeface="Corbel"/>
            </a:endParaRPr>
          </a:p>
          <a:p>
            <a:pPr>
              <a:lnSpc>
                <a:spcPct val="100000"/>
              </a:lnSpc>
            </a:pPr>
            <a:endParaRPr lang="en-US" sz="2400" dirty="0">
              <a:latin typeface="Corbel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A27CE-506B-FAEC-ED72-F9FCD97A6B3E}"/>
              </a:ext>
            </a:extLst>
          </p:cNvPr>
          <p:cNvSpPr txBox="1">
            <a:spLocks/>
          </p:cNvSpPr>
          <p:nvPr/>
        </p:nvSpPr>
        <p:spPr>
          <a:xfrm>
            <a:off x="6679424" y="598960"/>
            <a:ext cx="4512669" cy="1337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rbel"/>
                <a:ea typeface="+mj-lt"/>
                <a:cs typeface="+mj-lt"/>
              </a:rPr>
              <a:t>Vectors in AI and Machine Learning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B3A54C-C2F2-A59C-42E2-CD3BC1522684}"/>
              </a:ext>
            </a:extLst>
          </p:cNvPr>
          <p:cNvSpPr txBox="1">
            <a:spLocks/>
          </p:cNvSpPr>
          <p:nvPr/>
        </p:nvSpPr>
        <p:spPr>
          <a:xfrm>
            <a:off x="6819027" y="2199063"/>
            <a:ext cx="4896578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Corbel"/>
                <a:ea typeface="+mn-lt"/>
                <a:cs typeface="+mn-lt"/>
              </a:rPr>
              <a:t>In AI, vectors are used to represent </a:t>
            </a:r>
            <a:r>
              <a:rPr lang="en-US" sz="2400" b="1" dirty="0">
                <a:latin typeface="Corbel"/>
                <a:ea typeface="+mn-lt"/>
                <a:cs typeface="+mn-lt"/>
              </a:rPr>
              <a:t>data points</a:t>
            </a:r>
            <a:r>
              <a:rPr lang="en-US" sz="2400" dirty="0">
                <a:latin typeface="Corbel"/>
                <a:ea typeface="+mn-lt"/>
                <a:cs typeface="+mn-lt"/>
              </a:rPr>
              <a:t> in multi-dimensional space, not physical quantities.</a:t>
            </a:r>
            <a:endParaRPr lang="en-US" sz="2400"/>
          </a:p>
          <a:p>
            <a:pPr>
              <a:lnSpc>
                <a:spcPct val="120000"/>
              </a:lnSpc>
            </a:pPr>
            <a:r>
              <a:rPr lang="en-US" sz="2400">
                <a:latin typeface="Corbel"/>
                <a:ea typeface="+mn-lt"/>
                <a:cs typeface="+mn-lt"/>
              </a:rPr>
              <a:t>Vectors are </a:t>
            </a:r>
            <a:r>
              <a:rPr lang="en-US" sz="2400" b="1">
                <a:latin typeface="Corbel"/>
                <a:ea typeface="+mn-lt"/>
                <a:cs typeface="+mn-lt"/>
              </a:rPr>
              <a:t>lists of numbers</a:t>
            </a:r>
            <a:r>
              <a:rPr lang="en-US" sz="2400" dirty="0">
                <a:latin typeface="Corbel"/>
                <a:ea typeface="+mn-lt"/>
                <a:cs typeface="+mn-lt"/>
              </a:rPr>
              <a:t> </a:t>
            </a:r>
            <a:r>
              <a:rPr lang="en-US" sz="2400">
                <a:latin typeface="Corbel"/>
                <a:ea typeface="+mn-lt"/>
                <a:cs typeface="+mn-lt"/>
              </a:rPr>
              <a:t>that describe an object's features.</a:t>
            </a:r>
            <a:endParaRPr lang="en-US" sz="2400" dirty="0">
              <a:latin typeface="Corbel"/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r>
              <a:rPr lang="en-US" sz="2400">
                <a:latin typeface="Corbel"/>
                <a:ea typeface="+mn-lt"/>
                <a:cs typeface="+mn-lt"/>
              </a:rPr>
              <a:t>No physical direction or magnitude; instead, they capture </a:t>
            </a:r>
            <a:r>
              <a:rPr lang="en-US" sz="2400" b="1">
                <a:latin typeface="Corbel"/>
                <a:ea typeface="+mn-lt"/>
                <a:cs typeface="+mn-lt"/>
              </a:rPr>
              <a:t>relationships</a:t>
            </a:r>
            <a:r>
              <a:rPr lang="en-US" sz="2400" dirty="0">
                <a:latin typeface="Corbel"/>
                <a:ea typeface="+mn-lt"/>
                <a:cs typeface="+mn-lt"/>
              </a:rPr>
              <a:t> </a:t>
            </a:r>
            <a:r>
              <a:rPr lang="en-US" sz="2400">
                <a:latin typeface="Corbel"/>
                <a:ea typeface="+mn-lt"/>
                <a:cs typeface="+mn-lt"/>
              </a:rPr>
              <a:t>and </a:t>
            </a:r>
            <a:r>
              <a:rPr lang="en-US" sz="2400" b="1">
                <a:latin typeface="Corbel"/>
                <a:ea typeface="+mn-lt"/>
                <a:cs typeface="+mn-lt"/>
              </a:rPr>
              <a:t>similarities</a:t>
            </a:r>
            <a:r>
              <a:rPr lang="en-US" sz="2400">
                <a:latin typeface="Corbel"/>
                <a:ea typeface="+mn-lt"/>
                <a:cs typeface="+mn-lt"/>
              </a:rPr>
              <a:t> in data.</a:t>
            </a:r>
            <a:endParaRPr lang="en-US" sz="2400" dirty="0">
              <a:latin typeface="Corbel"/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endParaRPr lang="en-US" sz="2400" dirty="0">
              <a:latin typeface="Corbel"/>
              <a:ea typeface="+mn-lt"/>
              <a:cs typeface="+mn-lt"/>
            </a:endParaRPr>
          </a:p>
        </p:txBody>
      </p:sp>
      <p:pic>
        <p:nvPicPr>
          <p:cNvPr id="8" name="Picture 7" descr="What is store a vector">
            <a:extLst>
              <a:ext uri="{FF2B5EF4-FFF2-40B4-BE49-F238E27FC236}">
                <a16:creationId xmlns:a16="http://schemas.microsoft.com/office/drawing/2014/main" id="{A43296C9-92E0-2CF0-F83F-6FBAE90A75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519" r="-212" b="-360"/>
          <a:stretch/>
        </p:blipFill>
        <p:spPr>
          <a:xfrm>
            <a:off x="1187790" y="1097100"/>
            <a:ext cx="3813499" cy="167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5F808-B0A9-B92C-0C7A-95D9CC110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3906"/>
            <a:ext cx="10515600" cy="3026789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endParaRPr lang="en-US" dirty="0">
              <a:latin typeface="Corbel"/>
            </a:endParaRPr>
          </a:p>
          <a:p>
            <a:pPr marL="0" indent="0">
              <a:buNone/>
            </a:pPr>
            <a:r>
              <a:rPr lang="en-US" b="1" dirty="0">
                <a:latin typeface="Corbel"/>
                <a:ea typeface="+mn-lt"/>
                <a:cs typeface="+mn-lt"/>
              </a:rPr>
              <a:t>Examples</a:t>
            </a:r>
            <a:r>
              <a:rPr lang="en-US" dirty="0">
                <a:latin typeface="Corbel"/>
                <a:ea typeface="+mn-lt"/>
                <a:cs typeface="+mn-lt"/>
              </a:rPr>
              <a:t>:</a:t>
            </a:r>
            <a:endParaRPr lang="en-US">
              <a:latin typeface="Corbel"/>
            </a:endParaRPr>
          </a:p>
          <a:p>
            <a:r>
              <a:rPr lang="en-US" dirty="0">
                <a:latin typeface="Corbel"/>
                <a:ea typeface="+mn-lt"/>
                <a:cs typeface="+mn-lt"/>
              </a:rPr>
              <a:t>Text: Sentences can be represented as vectors using embedding models like </a:t>
            </a:r>
            <a:r>
              <a:rPr lang="en-US" b="1" dirty="0">
                <a:latin typeface="Corbel"/>
                <a:ea typeface="+mn-lt"/>
                <a:cs typeface="+mn-lt"/>
              </a:rPr>
              <a:t>BERT</a:t>
            </a:r>
            <a:r>
              <a:rPr lang="en-US" dirty="0">
                <a:latin typeface="Corbel"/>
                <a:ea typeface="+mn-lt"/>
                <a:cs typeface="+mn-lt"/>
              </a:rPr>
              <a:t> or </a:t>
            </a:r>
            <a:r>
              <a:rPr lang="en-US" b="1" dirty="0">
                <a:latin typeface="Corbel"/>
                <a:ea typeface="+mn-lt"/>
                <a:cs typeface="+mn-lt"/>
              </a:rPr>
              <a:t>Word2Vec</a:t>
            </a:r>
            <a:r>
              <a:rPr lang="en-US" dirty="0">
                <a:latin typeface="Corbel"/>
                <a:ea typeface="+mn-lt"/>
                <a:cs typeface="+mn-lt"/>
              </a:rPr>
              <a:t>.</a:t>
            </a:r>
            <a:endParaRPr lang="en-US" dirty="0">
              <a:latin typeface="Corbel"/>
            </a:endParaRPr>
          </a:p>
          <a:p>
            <a:r>
              <a:rPr lang="en-US" dirty="0">
                <a:latin typeface="Corbel"/>
                <a:ea typeface="+mn-lt"/>
                <a:cs typeface="+mn-lt"/>
              </a:rPr>
              <a:t>Images: Pixels or features extracted by a neural network are stored as vectors.</a:t>
            </a:r>
            <a:endParaRPr lang="en-US" dirty="0">
              <a:latin typeface="Corbel"/>
            </a:endParaRPr>
          </a:p>
          <a:p>
            <a:r>
              <a:rPr lang="en-US" dirty="0">
                <a:latin typeface="Corbel"/>
                <a:ea typeface="+mn-lt"/>
                <a:cs typeface="+mn-lt"/>
              </a:rPr>
              <a:t>Audio: Frequencies and time-series data are represented as vectors.</a:t>
            </a:r>
            <a:endParaRPr lang="en-US" dirty="0">
              <a:latin typeface="Corbel"/>
            </a:endParaRPr>
          </a:p>
          <a:p>
            <a:endParaRPr lang="en-US" dirty="0">
              <a:latin typeface="Corbel"/>
            </a:endParaRPr>
          </a:p>
          <a:p>
            <a:endParaRPr lang="en-US" dirty="0">
              <a:latin typeface="Corbel"/>
              <a:ea typeface="+mn-lt"/>
              <a:cs typeface="+mn-lt"/>
            </a:endParaRPr>
          </a:p>
        </p:txBody>
      </p:sp>
      <p:pic>
        <p:nvPicPr>
          <p:cNvPr id="5" name="Picture 4" descr="Vector Databases: Guiding Your Journey in the Generative AI Age | by Sagar  Patil | Artificial Intelligence in Plain English">
            <a:extLst>
              <a:ext uri="{FF2B5EF4-FFF2-40B4-BE49-F238E27FC236}">
                <a16:creationId xmlns:a16="http://schemas.microsoft.com/office/drawing/2014/main" id="{E24B4DE9-4898-8BD2-FB3F-BDD3E3DF0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856" y="3432883"/>
            <a:ext cx="7279399" cy="331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339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C4479-67E7-CF71-411A-7EE240344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US" sz="6700">
                <a:latin typeface="Corbel"/>
              </a:rPr>
              <a:t>What is a Vector Database?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A66345-E8A7-7570-22EA-4BAD1DEAC0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0880729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774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4BAB-2494-2795-E2A9-BE5BA6F6E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latin typeface="Corbel"/>
              </a:rPr>
              <a:t>How Do Vector Databases Store Data?</a:t>
            </a:r>
            <a:endParaRPr lang="en-US" dirty="0">
              <a:latin typeface="Corbel"/>
            </a:endParaRPr>
          </a:p>
          <a:p>
            <a:endParaRPr lang="en-US" dirty="0"/>
          </a:p>
        </p:txBody>
      </p:sp>
      <p:pic>
        <p:nvPicPr>
          <p:cNvPr id="4" name="Content Placeholder 3" descr="A diagram of a brain&#10;&#10;Description automatically generated">
            <a:extLst>
              <a:ext uri="{FF2B5EF4-FFF2-40B4-BE49-F238E27FC236}">
                <a16:creationId xmlns:a16="http://schemas.microsoft.com/office/drawing/2014/main" id="{431AFD04-8C63-2DF4-E658-318ED828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222" y="1547526"/>
            <a:ext cx="10656365" cy="4209521"/>
          </a:xfrm>
        </p:spPr>
      </p:pic>
    </p:spTree>
    <p:extLst>
      <p:ext uri="{BB962C8B-B14F-4D97-AF65-F5344CB8AC3E}">
        <p14:creationId xmlns:p14="http://schemas.microsoft.com/office/powerpoint/2010/main" val="215338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13136-C8DF-1847-D519-5DD1DA03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rbel"/>
              </a:rPr>
              <a:t>How Do Vector Databases Work?</a:t>
            </a:r>
            <a:endParaRPr lang="en-US" dirty="0">
              <a:latin typeface="Corbel"/>
            </a:endParaRPr>
          </a:p>
          <a:p>
            <a:endParaRPr lang="en-US" dirty="0">
              <a:latin typeface="Corbel"/>
            </a:endParaRPr>
          </a:p>
        </p:txBody>
      </p:sp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D3D1AE78-EF63-D7CA-6485-ACE5B722D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619" y="1336753"/>
            <a:ext cx="10883220" cy="5108044"/>
          </a:xfrm>
        </p:spPr>
      </p:pic>
    </p:spTree>
    <p:extLst>
      <p:ext uri="{BB962C8B-B14F-4D97-AF65-F5344CB8AC3E}">
        <p14:creationId xmlns:p14="http://schemas.microsoft.com/office/powerpoint/2010/main" val="1948537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56B0-614D-D551-CB21-47833678C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vector embeddings? </a:t>
            </a:r>
            <a:br>
              <a:rPr lang="en-US" sz="3200" dirty="0">
                <a:latin typeface="Gill Sans Nova"/>
                <a:ea typeface="+mj-lt"/>
                <a:cs typeface="+mj-lt"/>
              </a:rPr>
            </a:br>
            <a:r>
              <a:rPr lang="en-US" sz="2400" dirty="0">
                <a:latin typeface="Corbel"/>
                <a:ea typeface="+mj-lt"/>
                <a:cs typeface="+mj-lt"/>
              </a:rPr>
              <a:t>Vector embeddings are a way to convert words and sentences and other data into numbers that capture their meaning and relationships.</a:t>
            </a:r>
          </a:p>
        </p:txBody>
      </p:sp>
      <p:pic>
        <p:nvPicPr>
          <p:cNvPr id="4" name="vectorembedding">
            <a:hlinkClick r:id="" action="ppaction://media"/>
            <a:extLst>
              <a:ext uri="{FF2B5EF4-FFF2-40B4-BE49-F238E27FC236}">
                <a16:creationId xmlns:a16="http://schemas.microsoft.com/office/drawing/2014/main" id="{87BF5D62-9B75-1E39-8AEC-6AAEDA5952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692563"/>
            <a:ext cx="97536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8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5F9021-D4E3-63B2-F5F8-39B44BF7E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6100">
                <a:solidFill>
                  <a:schemeClr val="bg1"/>
                </a:solidFill>
                <a:latin typeface="Gill Sans Nova"/>
              </a:rPr>
              <a:t>Why use a Vector Database?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1B777-4A5D-7D31-5568-19D890016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039" y="381935"/>
            <a:ext cx="4685916" cy="59744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/>
              <a:buChar char="•"/>
            </a:pPr>
            <a:r>
              <a:rPr lang="en-US" sz="1800" dirty="0">
                <a:latin typeface="Corbel"/>
                <a:ea typeface="+mn-lt"/>
                <a:cs typeface="+mn-lt"/>
              </a:rPr>
              <a:t>Allows machine learning models to "remember" previous inputs and learn from context.</a:t>
            </a:r>
            <a:endParaRPr lang="en-US" sz="1800" dirty="0">
              <a:latin typeface="Corbel"/>
            </a:endParaRPr>
          </a:p>
          <a:p>
            <a:pPr>
              <a:buFont typeface="Arial"/>
              <a:buChar char="•"/>
            </a:pPr>
            <a:r>
              <a:rPr lang="en-US" sz="1800" b="1" dirty="0">
                <a:latin typeface="Corbel"/>
                <a:ea typeface="+mn-lt"/>
                <a:cs typeface="+mn-lt"/>
              </a:rPr>
              <a:t>Key Applications</a:t>
            </a:r>
            <a:r>
              <a:rPr lang="en-US" sz="1800" dirty="0">
                <a:latin typeface="Corbel"/>
                <a:ea typeface="+mn-lt"/>
                <a:cs typeface="+mn-lt"/>
              </a:rPr>
              <a:t>:</a:t>
            </a:r>
            <a:endParaRPr lang="en-US" sz="1800" dirty="0">
              <a:latin typeface="Corbel"/>
            </a:endParaRPr>
          </a:p>
          <a:p>
            <a:pPr marL="0" indent="0">
              <a:buNone/>
            </a:pPr>
            <a:r>
              <a:rPr lang="en-US" sz="1800" b="1" dirty="0">
                <a:latin typeface="Corbel"/>
                <a:ea typeface="+mn-lt"/>
                <a:cs typeface="+mn-lt"/>
              </a:rPr>
              <a:t>Search</a:t>
            </a:r>
            <a:r>
              <a:rPr lang="en-US" sz="1800" dirty="0">
                <a:latin typeface="Corbel"/>
                <a:ea typeface="+mn-lt"/>
                <a:cs typeface="+mn-lt"/>
              </a:rPr>
              <a:t>: Power semantic and contextual searches.</a:t>
            </a:r>
            <a:endParaRPr lang="en-US" sz="1800" dirty="0">
              <a:latin typeface="Corbel"/>
            </a:endParaRPr>
          </a:p>
          <a:p>
            <a:pPr marL="0" indent="0">
              <a:buNone/>
            </a:pPr>
            <a:r>
              <a:rPr lang="en-US" sz="1800" b="1" dirty="0">
                <a:latin typeface="Corbel"/>
                <a:ea typeface="+mn-lt"/>
                <a:cs typeface="+mn-lt"/>
              </a:rPr>
              <a:t>Recommendations</a:t>
            </a:r>
            <a:r>
              <a:rPr lang="en-US" sz="1800" dirty="0">
                <a:latin typeface="Corbel"/>
                <a:ea typeface="+mn-lt"/>
                <a:cs typeface="+mn-lt"/>
              </a:rPr>
              <a:t>: Provide personalized suggestions.</a:t>
            </a:r>
            <a:endParaRPr lang="en-US" sz="1800" dirty="0">
              <a:latin typeface="Corbel"/>
            </a:endParaRPr>
          </a:p>
          <a:p>
            <a:pPr marL="0" indent="0">
              <a:buNone/>
            </a:pPr>
            <a:r>
              <a:rPr lang="en-US" sz="1800" b="1" dirty="0">
                <a:latin typeface="Corbel"/>
                <a:ea typeface="+mn-lt"/>
                <a:cs typeface="+mn-lt"/>
              </a:rPr>
              <a:t>Text Generation</a:t>
            </a:r>
            <a:r>
              <a:rPr lang="en-US" sz="1800" dirty="0">
                <a:latin typeface="Corbel"/>
                <a:ea typeface="+mn-lt"/>
                <a:cs typeface="+mn-lt"/>
              </a:rPr>
              <a:t>: Enhance generative AI use cases.</a:t>
            </a:r>
            <a:endParaRPr lang="en-US" sz="1800" dirty="0">
              <a:latin typeface="Corbel"/>
            </a:endParaRPr>
          </a:p>
          <a:p>
            <a:pPr>
              <a:buFont typeface="Arial"/>
              <a:buChar char="•"/>
            </a:pPr>
            <a:r>
              <a:rPr lang="en-US" sz="1800" b="1" dirty="0">
                <a:latin typeface="Corbel"/>
                <a:ea typeface="+mn-lt"/>
                <a:cs typeface="+mn-lt"/>
              </a:rPr>
              <a:t>Significance</a:t>
            </a:r>
            <a:r>
              <a:rPr lang="en-US" sz="1800" dirty="0">
                <a:latin typeface="Corbel"/>
                <a:ea typeface="+mn-lt"/>
                <a:cs typeface="+mn-lt"/>
              </a:rPr>
              <a:t>:</a:t>
            </a:r>
            <a:endParaRPr lang="en-US" sz="1800" dirty="0">
              <a:latin typeface="Corbel"/>
            </a:endParaRPr>
          </a:p>
          <a:p>
            <a:pPr indent="0">
              <a:buNone/>
            </a:pPr>
            <a:r>
              <a:rPr lang="en-US" sz="1800" dirty="0">
                <a:latin typeface="Corbel"/>
                <a:ea typeface="+mn-lt"/>
                <a:cs typeface="+mn-lt"/>
              </a:rPr>
              <a:t>Enables systems to work with unstructured data effectively by understanding the </a:t>
            </a:r>
            <a:r>
              <a:rPr lang="en-US" sz="1800" b="1" dirty="0">
                <a:latin typeface="Corbel"/>
                <a:ea typeface="+mn-lt"/>
                <a:cs typeface="+mn-lt"/>
              </a:rPr>
              <a:t>context</a:t>
            </a:r>
            <a:r>
              <a:rPr lang="en-US" sz="1800" dirty="0">
                <a:latin typeface="Corbel"/>
                <a:ea typeface="+mn-lt"/>
                <a:cs typeface="+mn-lt"/>
              </a:rPr>
              <a:t> of data.</a:t>
            </a:r>
            <a:endParaRPr lang="en-US" sz="1800" dirty="0">
              <a:latin typeface="Corbel"/>
            </a:endParaRPr>
          </a:p>
          <a:p>
            <a:pPr marL="0" indent="0">
              <a:buNone/>
            </a:pPr>
            <a:endParaRPr lang="en-US" sz="1800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546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5783-2800-2D65-6A52-84B914DA6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00" dirty="0">
                <a:ea typeface="+mj-lt"/>
                <a:cs typeface="+mj-lt"/>
              </a:rPr>
              <a:t>Traditional Databases vs. Vector Databases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81BA35C-573A-DABF-8723-30F705A48B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4542773"/>
              </p:ext>
            </p:extLst>
          </p:nvPr>
        </p:nvGraphicFramePr>
        <p:xfrm>
          <a:off x="825500" y="1829954"/>
          <a:ext cx="10527144" cy="336787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509048">
                  <a:extLst>
                    <a:ext uri="{9D8B030D-6E8A-4147-A177-3AD203B41FA5}">
                      <a16:colId xmlns:a16="http://schemas.microsoft.com/office/drawing/2014/main" val="1036776926"/>
                    </a:ext>
                  </a:extLst>
                </a:gridCol>
                <a:gridCol w="3509048">
                  <a:extLst>
                    <a:ext uri="{9D8B030D-6E8A-4147-A177-3AD203B41FA5}">
                      <a16:colId xmlns:a16="http://schemas.microsoft.com/office/drawing/2014/main" val="1281323448"/>
                    </a:ext>
                  </a:extLst>
                </a:gridCol>
                <a:gridCol w="3509048">
                  <a:extLst>
                    <a:ext uri="{9D8B030D-6E8A-4147-A177-3AD203B41FA5}">
                      <a16:colId xmlns:a16="http://schemas.microsoft.com/office/drawing/2014/main" val="453632220"/>
                    </a:ext>
                  </a:extLst>
                </a:gridCol>
              </a:tblGrid>
              <a:tr h="53577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TRADITIONAL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VECTOR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183228"/>
                  </a:ext>
                </a:extLst>
              </a:tr>
              <a:tr h="535771">
                <a:tc>
                  <a:txBody>
                    <a:bodyPr/>
                    <a:lstStyle/>
                    <a:p>
                      <a:r>
                        <a:rPr lang="en-US" sz="2400" dirty="0"/>
                        <a:t>DATA REPRESENTATION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0" i="0" u="none" strike="noStrike" noProof="0" dirty="0">
                          <a:latin typeface="Gill Sans Nova"/>
                        </a:rPr>
                        <a:t>Rows and columns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0" i="0" u="none" strike="noStrike" noProof="0" dirty="0">
                          <a:latin typeface="Gill Sans Nova"/>
                        </a:rPr>
                        <a:t>High-dimensional vectors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530445"/>
                  </a:ext>
                </a:extLst>
              </a:tr>
              <a:tr h="535771">
                <a:tc>
                  <a:txBody>
                    <a:bodyPr/>
                    <a:lstStyle/>
                    <a:p>
                      <a:r>
                        <a:rPr lang="en-US" sz="2400" dirty="0"/>
                        <a:t>SEARCH MECHANISM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Exact matches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Similarity 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999950"/>
                  </a:ext>
                </a:extLst>
              </a:tr>
              <a:tr h="535771">
                <a:tc>
                  <a:txBody>
                    <a:bodyPr/>
                    <a:lstStyle/>
                    <a:p>
                      <a:r>
                        <a:rPr lang="en-US" sz="2400" dirty="0"/>
                        <a:t>DATA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structured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unstructured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652762"/>
                  </a:ext>
                </a:extLst>
              </a:tr>
              <a:tr h="937600">
                <a:tc>
                  <a:txBody>
                    <a:bodyPr/>
                    <a:lstStyle/>
                    <a:p>
                      <a:r>
                        <a:rPr lang="en-US" sz="2400" dirty="0"/>
                        <a:t>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400" b="0" i="0" u="none" strike="noStrike" noProof="0" dirty="0">
                          <a:latin typeface="Gill Sans Nova"/>
                        </a:rPr>
                        <a:t>Embedding models like Word2Vec, BERT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1057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01353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GradientVTI</vt:lpstr>
      <vt:lpstr>Understanding Vector Databases </vt:lpstr>
      <vt:lpstr>What is a vector? </vt:lpstr>
      <vt:lpstr>PowerPoint Presentation</vt:lpstr>
      <vt:lpstr>What is a Vector Database?</vt:lpstr>
      <vt:lpstr>How Do Vector Databases Store Data? </vt:lpstr>
      <vt:lpstr>How Do Vector Databases Work? </vt:lpstr>
      <vt:lpstr>What is vector embeddings?  Vector embeddings are a way to convert words and sentences and other data into numbers that capture their meaning and relationships.</vt:lpstr>
      <vt:lpstr>Why use a Vector Database?</vt:lpstr>
      <vt:lpstr>Traditional Databases vs. Vector Databases</vt:lpstr>
      <vt:lpstr>Advantages of Vector Databases</vt:lpstr>
      <vt:lpstr> FAISS (Facebook AI Similarity Search) -Vector Database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 </cp:lastModifiedBy>
  <cp:revision>187</cp:revision>
  <dcterms:created xsi:type="dcterms:W3CDTF">2024-11-19T20:55:48Z</dcterms:created>
  <dcterms:modified xsi:type="dcterms:W3CDTF">2024-11-26T01:56:41Z</dcterms:modified>
</cp:coreProperties>
</file>

<file path=docProps/thumbnail.jpeg>
</file>